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8" r:id="rId2"/>
    <p:sldId id="259" r:id="rId3"/>
    <p:sldId id="267" r:id="rId4"/>
    <p:sldId id="279" r:id="rId5"/>
    <p:sldId id="283" r:id="rId6"/>
    <p:sldId id="260" r:id="rId7"/>
    <p:sldId id="281" r:id="rId8"/>
    <p:sldId id="266" r:id="rId9"/>
    <p:sldId id="284" r:id="rId10"/>
    <p:sldId id="268" r:id="rId11"/>
    <p:sldId id="282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85" r:id="rId20"/>
    <p:sldId id="276" r:id="rId21"/>
    <p:sldId id="277" r:id="rId22"/>
    <p:sldId id="278" r:id="rId23"/>
    <p:sldId id="280" r:id="rId24"/>
    <p:sldId id="26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C0"/>
    <a:srgbClr val="4B2582"/>
    <a:srgbClr val="84B819"/>
    <a:srgbClr val="F8B323"/>
    <a:srgbClr val="DC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3682"/>
  </p:normalViewPr>
  <p:slideViewPr>
    <p:cSldViewPr snapToGrid="0" snapToObjects="1">
      <p:cViewPr varScale="1">
        <p:scale>
          <a:sx n="122" d="100"/>
          <a:sy n="122" d="100"/>
        </p:scale>
        <p:origin x="96" y="30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Results of EBP factsheets (%)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8B3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38-481E-A194-C810F6A9FC74}"/>
              </c:ext>
            </c:extLst>
          </c:dPt>
          <c:dPt>
            <c:idx val="1"/>
            <c:invertIfNegative val="0"/>
            <c:bubble3D val="0"/>
            <c:spPr>
              <a:solidFill>
                <a:srgbClr val="DC00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38-481E-A194-C810F6A9FC74}"/>
              </c:ext>
            </c:extLst>
          </c:dPt>
          <c:dPt>
            <c:idx val="2"/>
            <c:invertIfNegative val="0"/>
            <c:bubble3D val="0"/>
            <c:spPr>
              <a:solidFill>
                <a:srgbClr val="84B8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38-481E-A194-C810F6A9FC74}"/>
              </c:ext>
            </c:extLst>
          </c:dPt>
          <c:dPt>
            <c:idx val="3"/>
            <c:invertIfNegative val="0"/>
            <c:bubble3D val="0"/>
            <c:spPr>
              <a:solidFill>
                <a:srgbClr val="4B25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38-481E-A194-C810F6A9FC74}"/>
              </c:ext>
            </c:extLst>
          </c:dPt>
          <c:dPt>
            <c:idx val="4"/>
            <c:invertIfNegative val="0"/>
            <c:bubble3D val="0"/>
            <c:spPr>
              <a:solidFill>
                <a:srgbClr val="F8B3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38-481E-A194-C810F6A9FC74}"/>
              </c:ext>
            </c:extLst>
          </c:dPt>
          <c:dPt>
            <c:idx val="5"/>
            <c:invertIfNegative val="0"/>
            <c:bubble3D val="0"/>
            <c:spPr>
              <a:solidFill>
                <a:srgbClr val="DC00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38-481E-A194-C810F6A9FC74}"/>
              </c:ext>
            </c:extLst>
          </c:dPt>
          <c:dPt>
            <c:idx val="6"/>
            <c:invertIfNegative val="0"/>
            <c:bubble3D val="0"/>
            <c:spPr>
              <a:solidFill>
                <a:srgbClr val="84B8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38-481E-A194-C810F6A9FC74}"/>
              </c:ext>
            </c:extLst>
          </c:dPt>
          <c:dPt>
            <c:idx val="7"/>
            <c:invertIfNegative val="0"/>
            <c:bubble3D val="0"/>
            <c:spPr>
              <a:solidFill>
                <a:srgbClr val="4B25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A38-481E-A194-C810F6A9FC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Blad1!$A$2:$A$9</c:f>
              <c:strCache>
                <c:ptCount val="8"/>
                <c:pt idx="0">
                  <c:v>Quality improvement</c:v>
                </c:pt>
                <c:pt idx="1">
                  <c:v>More research needed</c:v>
                </c:pt>
                <c:pt idx="2">
                  <c:v>Potential cost savings</c:v>
                </c:pt>
                <c:pt idx="3">
                  <c:v>Potential time savings</c:v>
                </c:pt>
                <c:pt idx="4">
                  <c:v>Implemented factsheets</c:v>
                </c:pt>
                <c:pt idx="5">
                  <c:v>Publications</c:v>
                </c:pt>
                <c:pt idx="6">
                  <c:v>Shorter length of stay</c:v>
                </c:pt>
                <c:pt idx="7">
                  <c:v>No changes needed</c:v>
                </c:pt>
              </c:strCache>
            </c:strRef>
          </c:cat>
          <c:val>
            <c:numRef>
              <c:f>Blad1!$B$2:$B$9</c:f>
              <c:numCache>
                <c:formatCode>General</c:formatCode>
                <c:ptCount val="8"/>
                <c:pt idx="0">
                  <c:v>100</c:v>
                </c:pt>
                <c:pt idx="1">
                  <c:v>56</c:v>
                </c:pt>
                <c:pt idx="2">
                  <c:v>41</c:v>
                </c:pt>
                <c:pt idx="3">
                  <c:v>40</c:v>
                </c:pt>
                <c:pt idx="4">
                  <c:v>26</c:v>
                </c:pt>
                <c:pt idx="5">
                  <c:v>14</c:v>
                </c:pt>
                <c:pt idx="6">
                  <c:v>13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A38-481E-A194-C810F6A9FC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483347616"/>
        <c:axId val="1483346368"/>
      </c:barChart>
      <c:catAx>
        <c:axId val="148334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83346368"/>
        <c:crosses val="autoZero"/>
        <c:auto val="1"/>
        <c:lblAlgn val="ctr"/>
        <c:lblOffset val="100"/>
        <c:noMultiLvlLbl val="0"/>
      </c:catAx>
      <c:valAx>
        <c:axId val="14833463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8334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913E7-B879-864E-9CEC-5D770D43290E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38516-074D-6647-A84D-58BD3EC901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7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38516-074D-6647-A84D-58BD3EC9019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68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38516-074D-6647-A84D-58BD3EC9019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65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96CE-DD1B-4E80-847C-664FBFDB181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3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38516-074D-6647-A84D-58BD3EC9019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14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Arial" charset="0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007BC0"/>
              </a:buClr>
              <a:defRPr sz="2000" baseline="0">
                <a:latin typeface="Arial" charset="0"/>
              </a:defRPr>
            </a:lvl1pPr>
            <a:lvl2pPr marL="685800" indent="-228600">
              <a:buClr>
                <a:srgbClr val="007BC0"/>
              </a:buClr>
              <a:buFont typeface=".AppleSystemUIFont" charset="-120"/>
              <a:buChar char="–"/>
              <a:defRPr sz="2000" baseline="0">
                <a:latin typeface="Arial" charset="0"/>
              </a:defRPr>
            </a:lvl2pPr>
            <a:lvl3pPr marL="914400" indent="0">
              <a:buFontTx/>
              <a:buNone/>
              <a:defRPr sz="2000" baseline="0">
                <a:latin typeface="Arial" charset="0"/>
              </a:defRPr>
            </a:lvl3pPr>
            <a:lvl4pPr>
              <a:defRPr sz="2000" baseline="0">
                <a:latin typeface="Arial" charset="0"/>
              </a:defRPr>
            </a:lvl4pPr>
            <a:lvl5pPr>
              <a:defRPr sz="2000" baseline="0">
                <a:latin typeface="Arial" charset="0"/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59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7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4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05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Autofit/>
          </a:bodyPr>
          <a:lstStyle>
            <a:lvl1pPr algn="ctr">
              <a:defRPr sz="36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14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3542-1088-0844-9F30-D615B66C964B}" type="datetimeFigureOut">
              <a:rPr lang="nl-NL" smtClean="0"/>
              <a:t>7-3-2024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15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180000" rIns="91440" bIns="45720" rtlCol="0" anchor="t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6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74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B3542-1088-0844-9F30-D615B66C964B}" type="datetimeFigureOut">
              <a:rPr lang="nl-NL" smtClean="0"/>
              <a:t>7-3-2024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3592" y="6274054"/>
            <a:ext cx="5017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2761A-EF6D-134A-A7F3-E4A293A28D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6787268"/>
            <a:ext cx="3049200" cy="72000"/>
          </a:xfrm>
          <a:prstGeom prst="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3047600" y="6787268"/>
            <a:ext cx="3049200" cy="72000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6095200" y="6787268"/>
            <a:ext cx="3049200" cy="72000"/>
          </a:xfrm>
          <a:prstGeom prst="rect">
            <a:avLst/>
          </a:prstGeom>
          <a:solidFill>
            <a:srgbClr val="84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9142800" y="6787268"/>
            <a:ext cx="3049200" cy="72000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3736" y="6238885"/>
            <a:ext cx="381000" cy="46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1" r:id="rId5"/>
    <p:sldLayoutId id="2147483667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 baseline="0">
          <a:solidFill>
            <a:srgbClr val="007B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BC0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BC0"/>
        </a:buClr>
        <a:buFont typeface=".AppleSystemUIFont" charset="-12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BC0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BC0"/>
        </a:buClr>
        <a:buFont typeface=".AppleSystemUIFont" charset="-12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BC0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bp@mzh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6787268"/>
            <a:ext cx="3049200" cy="72000"/>
          </a:xfrm>
          <a:prstGeom prst="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3047600" y="6787268"/>
            <a:ext cx="3049200" cy="72000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095200" y="6787268"/>
            <a:ext cx="3049200" cy="72000"/>
          </a:xfrm>
          <a:prstGeom prst="rect">
            <a:avLst/>
          </a:prstGeom>
          <a:solidFill>
            <a:srgbClr val="84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9142800" y="6787268"/>
            <a:ext cx="3049200" cy="72000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0" y="1418690"/>
            <a:ext cx="9142600" cy="1764776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5000">
                <a:srgbClr val="4B2582"/>
              </a:gs>
            </a:gsLst>
            <a:lin ang="0" scaled="1"/>
            <a:tileRect/>
          </a:gradFill>
        </p:spPr>
        <p:txBody>
          <a:bodyPr tIns="180000" rIns="180000" anchor="t">
            <a:noAutofit/>
          </a:bodyPr>
          <a:lstStyle/>
          <a:p>
            <a:pPr algn="r"/>
            <a:r>
              <a:rPr lang="nl-NL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EBP</a:t>
            </a:r>
            <a:endParaRPr lang="nl-NL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2445514"/>
            <a:ext cx="9142800" cy="737951"/>
          </a:xfrm>
          <a:noFill/>
        </p:spPr>
        <p:txBody>
          <a:bodyPr rIns="180000" anchor="ctr">
            <a:normAutofit fontScale="85000" lnSpcReduction="20000"/>
          </a:bodyPr>
          <a:lstStyle/>
          <a:p>
            <a:pPr algn="r"/>
            <a:r>
              <a:rPr lang="nl-NL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Henriëtte Smid-Nanninga en Jessica Cramer-Kruit,</a:t>
            </a:r>
          </a:p>
          <a:p>
            <a:pPr algn="r"/>
            <a:r>
              <a:rPr lang="nl-NL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Adviseurs wetenschap: EBP en onderzoek in </a:t>
            </a:r>
            <a:r>
              <a:rPr lang="nl-NL" sz="28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vpk</a:t>
            </a:r>
            <a:r>
              <a:rPr lang="nl-NL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domein</a:t>
            </a:r>
            <a:endParaRPr lang="nl-NL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ndertitel 2"/>
          <p:cNvSpPr txBox="1">
            <a:spLocks/>
          </p:cNvSpPr>
          <p:nvPr/>
        </p:nvSpPr>
        <p:spPr>
          <a:xfrm>
            <a:off x="0" y="644289"/>
            <a:ext cx="9142800" cy="64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rgbClr val="007BC0"/>
              </a:gs>
            </a:gsLst>
            <a:lin ang="0" scaled="1"/>
          </a:gradFill>
        </p:spPr>
        <p:txBody>
          <a:bodyPr vert="horz" lIns="91440" tIns="45720" rIns="18000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Martini Ziekenhuis Groningen</a:t>
            </a:r>
            <a:endParaRPr lang="nl-NL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600" y="6120214"/>
            <a:ext cx="2387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Leercurve</a:t>
            </a:r>
            <a:r>
              <a:rPr lang="en-GB" dirty="0" smtClean="0"/>
              <a:t>: </a:t>
            </a:r>
            <a:r>
              <a:rPr lang="en-GB" dirty="0" err="1" smtClean="0"/>
              <a:t>limitaties</a:t>
            </a:r>
            <a:r>
              <a:rPr lang="en-GB" dirty="0" smtClean="0"/>
              <a:t> </a:t>
            </a:r>
            <a:r>
              <a:rPr lang="en-GB" dirty="0" err="1" smtClean="0"/>
              <a:t>onderzoek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Covid-19</a:t>
            </a:r>
          </a:p>
          <a:p>
            <a:endParaRPr lang="en-GB" dirty="0"/>
          </a:p>
          <a:p>
            <a:r>
              <a:rPr lang="en-GB" dirty="0" err="1" smtClean="0"/>
              <a:t>Verpleegkundigen</a:t>
            </a:r>
            <a:r>
              <a:rPr lang="en-GB" dirty="0" smtClean="0"/>
              <a:t> </a:t>
            </a:r>
            <a:r>
              <a:rPr lang="en-GB" dirty="0" err="1" smtClean="0"/>
              <a:t>hadden</a:t>
            </a:r>
            <a:r>
              <a:rPr lang="en-GB" dirty="0" smtClean="0"/>
              <a:t> </a:t>
            </a:r>
            <a:r>
              <a:rPr lang="en-GB" dirty="0" err="1" smtClean="0"/>
              <a:t>verschillende</a:t>
            </a:r>
            <a:r>
              <a:rPr lang="en-GB" dirty="0" smtClean="0"/>
              <a:t> </a:t>
            </a:r>
            <a:r>
              <a:rPr lang="en-GB" dirty="0" err="1" smtClean="0"/>
              <a:t>achtergronden</a:t>
            </a:r>
            <a:r>
              <a:rPr lang="en-GB" dirty="0" smtClean="0"/>
              <a:t> op het </a:t>
            </a:r>
            <a:r>
              <a:rPr lang="en-GB" dirty="0" err="1" smtClean="0"/>
              <a:t>gebied</a:t>
            </a:r>
            <a:r>
              <a:rPr lang="en-GB" dirty="0" smtClean="0"/>
              <a:t> van EBP</a:t>
            </a:r>
          </a:p>
          <a:p>
            <a:endParaRPr lang="en-GB" dirty="0"/>
          </a:p>
          <a:p>
            <a:r>
              <a:rPr lang="en-GB" dirty="0" err="1" smtClean="0"/>
              <a:t>Verplichte</a:t>
            </a:r>
            <a:r>
              <a:rPr lang="en-GB" dirty="0" smtClean="0"/>
              <a:t> </a:t>
            </a:r>
            <a:r>
              <a:rPr lang="en-GB" dirty="0" err="1" smtClean="0"/>
              <a:t>deelname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2e Onderzoek</a:t>
            </a:r>
            <a:br>
              <a:rPr lang="en-GB" dirty="0" smtClean="0"/>
            </a:br>
            <a:r>
              <a:rPr lang="en-GB" dirty="0" err="1" smtClean="0"/>
              <a:t>Opbrengst</a:t>
            </a:r>
            <a:r>
              <a:rPr lang="en-GB" dirty="0" smtClean="0"/>
              <a:t> EBP</a:t>
            </a:r>
            <a:endParaRPr lang="en-GB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doel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Doel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r>
              <a:rPr lang="en-GB" dirty="0" err="1" smtClean="0"/>
              <a:t>Inzicht</a:t>
            </a:r>
            <a:r>
              <a:rPr lang="en-GB" dirty="0" smtClean="0"/>
              <a:t> </a:t>
            </a:r>
            <a:r>
              <a:rPr lang="en-GB" dirty="0" err="1" smtClean="0"/>
              <a:t>verkrijgen</a:t>
            </a:r>
            <a:r>
              <a:rPr lang="en-GB" dirty="0" smtClean="0"/>
              <a:t> in (</a:t>
            </a:r>
            <a:r>
              <a:rPr lang="en-GB" dirty="0" err="1" smtClean="0"/>
              <a:t>potentiële</a:t>
            </a:r>
            <a:r>
              <a:rPr lang="en-GB" dirty="0" smtClean="0"/>
              <a:t>) impact van EBP in de </a:t>
            </a:r>
            <a:r>
              <a:rPr lang="en-GB" dirty="0" err="1" smtClean="0"/>
              <a:t>dagelijkse</a:t>
            </a:r>
            <a:r>
              <a:rPr lang="en-GB" dirty="0" smtClean="0"/>
              <a:t> </a:t>
            </a:r>
            <a:r>
              <a:rPr lang="en-GB" dirty="0" err="1" smtClean="0"/>
              <a:t>praktijk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</a:t>
            </a:r>
            <a:r>
              <a:rPr lang="en-GB" dirty="0" err="1" smtClean="0"/>
              <a:t>verpleegkundigen</a:t>
            </a:r>
            <a:r>
              <a:rPr lang="en-GB" dirty="0" smtClean="0"/>
              <a:t> en </a:t>
            </a:r>
            <a:r>
              <a:rPr lang="en-GB" dirty="0" err="1" smtClean="0"/>
              <a:t>paramedici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methode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Methode: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86 </a:t>
            </a:r>
            <a:r>
              <a:rPr lang="nl-NL" dirty="0" err="1" smtClean="0"/>
              <a:t>factsheets</a:t>
            </a:r>
            <a:r>
              <a:rPr lang="nl-NL" dirty="0" smtClean="0"/>
              <a:t>, opgeleverd tussen januari 2019 en November 2022, zijn onafhankelijk</a:t>
            </a:r>
          </a:p>
          <a:p>
            <a:pPr marL="0" indent="0">
              <a:buNone/>
            </a:pPr>
            <a:r>
              <a:rPr lang="nl-NL" dirty="0" smtClean="0"/>
              <a:t>       geanalyseerd door 2 onderzoekers. Bij discussie 3e onderzoeker beschikbaar</a:t>
            </a:r>
          </a:p>
          <a:p>
            <a:pPr marL="457200" lvl="1" indent="0">
              <a:buNone/>
            </a:pPr>
            <a:r>
              <a:rPr lang="nl-NL" dirty="0" smtClean="0"/>
              <a:t>Beoordeeld op:</a:t>
            </a:r>
          </a:p>
          <a:p>
            <a:pPr lvl="1">
              <a:buFontTx/>
              <a:buChar char="-"/>
            </a:pPr>
            <a:r>
              <a:rPr lang="nl-NL" dirty="0" smtClean="0"/>
              <a:t>Potentiële kostenbesparing</a:t>
            </a:r>
          </a:p>
          <a:p>
            <a:pPr lvl="1">
              <a:buFontTx/>
              <a:buChar char="-"/>
            </a:pPr>
            <a:r>
              <a:rPr lang="nl-NL" dirty="0" smtClean="0"/>
              <a:t>Kwaliteitsverbetering</a:t>
            </a:r>
          </a:p>
          <a:p>
            <a:pPr lvl="1">
              <a:buFontTx/>
              <a:buChar char="-"/>
            </a:pPr>
            <a:r>
              <a:rPr lang="nl-NL" dirty="0" smtClean="0"/>
              <a:t>Tijdsinvestering</a:t>
            </a:r>
          </a:p>
          <a:p>
            <a:pPr lvl="1">
              <a:buFontTx/>
              <a:buChar char="-"/>
            </a:pPr>
            <a:r>
              <a:rPr lang="nl-NL" dirty="0" smtClean="0"/>
              <a:t>Implementatie van de resultaten</a:t>
            </a:r>
          </a:p>
          <a:p>
            <a:pPr lvl="1">
              <a:buFontTx/>
              <a:buChar char="-"/>
            </a:pPr>
            <a:r>
              <a:rPr lang="nl-NL" dirty="0" smtClean="0"/>
              <a:t>Ligduur </a:t>
            </a:r>
          </a:p>
          <a:p>
            <a:pPr lvl="1">
              <a:buFontTx/>
              <a:buChar char="-"/>
            </a:pPr>
            <a:r>
              <a:rPr lang="nl-NL" dirty="0" smtClean="0"/>
              <a:t>Meer onderzoek nodig</a:t>
            </a:r>
          </a:p>
          <a:p>
            <a:pPr lvl="1">
              <a:buFontTx/>
              <a:buChar char="-"/>
            </a:pPr>
            <a:r>
              <a:rPr lang="nl-NL" dirty="0" smtClean="0"/>
              <a:t>Publicaties </a:t>
            </a:r>
          </a:p>
          <a:p>
            <a:pPr lvl="1">
              <a:buFontTx/>
              <a:buChar char="-"/>
            </a:pPr>
            <a:r>
              <a:rPr lang="nl-NL" dirty="0" smtClean="0"/>
              <a:t>Geen verandering nodig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nl-NL" dirty="0" smtClean="0"/>
              <a:t>Survey onder de schrijvers met o.a. de vraag: geïmplementeerd of niet?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4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resultaten</a:t>
            </a:r>
            <a:endParaRPr lang="en-GB" dirty="0"/>
          </a:p>
        </p:txBody>
      </p:sp>
      <p:graphicFrame>
        <p:nvGraphicFramePr>
          <p:cNvPr id="3" name="Grafiek 2"/>
          <p:cNvGraphicFramePr/>
          <p:nvPr>
            <p:extLst>
              <p:ext uri="{D42A27DB-BD31-4B8C-83A1-F6EECF244321}">
                <p14:modId xmlns:p14="http://schemas.microsoft.com/office/powerpoint/2010/main" val="590474284"/>
              </p:ext>
            </p:extLst>
          </p:nvPr>
        </p:nvGraphicFramePr>
        <p:xfrm>
          <a:off x="2032000" y="11768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9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Thema’s</a:t>
            </a:r>
            <a:endParaRPr lang="en-GB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3590" r="6411" b="7009"/>
          <a:stretch/>
        </p:blipFill>
        <p:spPr>
          <a:xfrm>
            <a:off x="2786485" y="1550837"/>
            <a:ext cx="6016549" cy="4947353"/>
          </a:xfrm>
          <a:prstGeom prst="round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9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limitaties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Covid-19 </a:t>
            </a:r>
            <a:r>
              <a:rPr lang="en-GB" dirty="0" err="1" smtClean="0"/>
              <a:t>pandemie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Resultaten</a:t>
            </a:r>
            <a:r>
              <a:rPr lang="en-GB" dirty="0" smtClean="0"/>
              <a:t> in </a:t>
            </a:r>
            <a:r>
              <a:rPr lang="en-GB" dirty="0" err="1" smtClean="0"/>
              <a:t>onderwijs</a:t>
            </a:r>
            <a:r>
              <a:rPr lang="en-GB" dirty="0" smtClean="0"/>
              <a:t>-setting</a:t>
            </a:r>
          </a:p>
          <a:p>
            <a:endParaRPr lang="en-GB" dirty="0"/>
          </a:p>
          <a:p>
            <a:r>
              <a:rPr lang="en-GB" dirty="0" err="1" smtClean="0"/>
              <a:t>Personeelstekort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Organisatie</a:t>
            </a:r>
            <a:r>
              <a:rPr lang="en-GB" dirty="0" smtClean="0"/>
              <a:t> </a:t>
            </a:r>
            <a:r>
              <a:rPr lang="en-GB" dirty="0" err="1" smtClean="0"/>
              <a:t>gezondheidszorg</a:t>
            </a:r>
            <a:r>
              <a:rPr lang="en-GB" dirty="0" smtClean="0"/>
              <a:t> in NL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6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</a:t>
            </a:r>
            <a:r>
              <a:rPr lang="en-GB" dirty="0" err="1" smtClean="0"/>
              <a:t>conclusie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Resultaten</a:t>
            </a:r>
            <a:r>
              <a:rPr lang="en-GB" dirty="0" smtClean="0"/>
              <a:t> van EBP-Onderzoek </a:t>
            </a:r>
            <a:r>
              <a:rPr lang="en-GB" dirty="0" err="1" smtClean="0"/>
              <a:t>kunnen</a:t>
            </a:r>
            <a:r>
              <a:rPr lang="en-GB" dirty="0" smtClean="0"/>
              <a:t> </a:t>
            </a:r>
            <a:r>
              <a:rPr lang="en-GB" dirty="0" err="1" smtClean="0"/>
              <a:t>bijdragen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kwaliteitsverbetering</a:t>
            </a:r>
            <a:r>
              <a:rPr lang="en-GB" dirty="0" smtClean="0"/>
              <a:t>, </a:t>
            </a:r>
            <a:r>
              <a:rPr lang="en-GB" dirty="0" err="1" smtClean="0"/>
              <a:t>tijd</a:t>
            </a:r>
            <a:r>
              <a:rPr lang="en-GB" dirty="0" smtClean="0"/>
              <a:t>- en </a:t>
            </a:r>
            <a:r>
              <a:rPr lang="en-GB" dirty="0" err="1" smtClean="0"/>
              <a:t>kostenbesparing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EBP is </a:t>
            </a:r>
            <a:r>
              <a:rPr lang="en-GB" dirty="0" err="1" smtClean="0"/>
              <a:t>hypothesegenererend</a:t>
            </a:r>
            <a:r>
              <a:rPr lang="en-GB" dirty="0" smtClean="0"/>
              <a:t>: </a:t>
            </a:r>
            <a:r>
              <a:rPr lang="en-GB" dirty="0" err="1" smtClean="0"/>
              <a:t>meer</a:t>
            </a:r>
            <a:r>
              <a:rPr lang="en-GB" dirty="0" smtClean="0"/>
              <a:t> </a:t>
            </a:r>
            <a:r>
              <a:rPr lang="en-GB" dirty="0" err="1" smtClean="0"/>
              <a:t>vervolgonderzoek</a:t>
            </a:r>
            <a:r>
              <a:rPr lang="en-GB" dirty="0" smtClean="0"/>
              <a:t> is </a:t>
            </a:r>
            <a:r>
              <a:rPr lang="en-GB" dirty="0" err="1" smtClean="0"/>
              <a:t>nodig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Gealloceerde</a:t>
            </a:r>
            <a:r>
              <a:rPr lang="en-GB" dirty="0" smtClean="0"/>
              <a:t> </a:t>
            </a:r>
            <a:r>
              <a:rPr lang="en-GB" dirty="0" err="1" smtClean="0"/>
              <a:t>tijd</a:t>
            </a:r>
            <a:r>
              <a:rPr lang="en-GB" dirty="0" smtClean="0"/>
              <a:t> is </a:t>
            </a:r>
            <a:r>
              <a:rPr lang="en-GB" dirty="0" err="1" smtClean="0"/>
              <a:t>nodig</a:t>
            </a:r>
            <a:r>
              <a:rPr lang="en-GB" dirty="0" smtClean="0"/>
              <a:t> om EBP te </a:t>
            </a:r>
            <a:r>
              <a:rPr lang="en-GB" dirty="0" err="1" smtClean="0"/>
              <a:t>kunnen</a:t>
            </a:r>
            <a:r>
              <a:rPr lang="en-GB" dirty="0" smtClean="0"/>
              <a:t> </a:t>
            </a:r>
            <a:r>
              <a:rPr lang="en-GB" dirty="0" err="1" smtClean="0"/>
              <a:t>implementeren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Leiderschap</a:t>
            </a:r>
            <a:r>
              <a:rPr lang="en-GB" dirty="0" smtClean="0"/>
              <a:t> is </a:t>
            </a:r>
            <a:r>
              <a:rPr lang="en-GB" dirty="0" err="1" smtClean="0"/>
              <a:t>nodig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Opbrengst</a:t>
            </a:r>
            <a:r>
              <a:rPr lang="en-GB" dirty="0" smtClean="0"/>
              <a:t> EBP: en </a:t>
            </a:r>
            <a:r>
              <a:rPr lang="en-GB" dirty="0" err="1" smtClean="0"/>
              <a:t>toen</a:t>
            </a:r>
            <a:r>
              <a:rPr lang="en-GB" dirty="0" smtClean="0"/>
              <a:t>…..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Gealloceerde</a:t>
            </a:r>
            <a:r>
              <a:rPr lang="en-GB" dirty="0" smtClean="0"/>
              <a:t> </a:t>
            </a:r>
            <a:r>
              <a:rPr lang="en-GB" dirty="0" err="1" smtClean="0"/>
              <a:t>tijd</a:t>
            </a:r>
            <a:r>
              <a:rPr lang="en-GB" dirty="0" smtClean="0"/>
              <a:t> </a:t>
            </a:r>
            <a:r>
              <a:rPr lang="en-GB" dirty="0" err="1" smtClean="0"/>
              <a:t>beschikbaar</a:t>
            </a:r>
            <a:r>
              <a:rPr lang="en-GB" dirty="0" smtClean="0"/>
              <a:t> </a:t>
            </a:r>
            <a:r>
              <a:rPr lang="en-GB" dirty="0" err="1" smtClean="0"/>
              <a:t>gesteld</a:t>
            </a:r>
            <a:r>
              <a:rPr lang="en-GB" dirty="0" smtClean="0"/>
              <a:t> door </a:t>
            </a:r>
            <a:r>
              <a:rPr lang="en-GB" dirty="0" err="1" smtClean="0"/>
              <a:t>kliniekmanager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Vervolgonderzoek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</a:t>
            </a:r>
            <a:r>
              <a:rPr lang="en-GB" dirty="0" err="1" smtClean="0"/>
              <a:t>belemmeringen</a:t>
            </a:r>
            <a:r>
              <a:rPr lang="en-GB" dirty="0" smtClean="0"/>
              <a:t> </a:t>
            </a:r>
            <a:r>
              <a:rPr lang="en-GB" dirty="0" err="1" smtClean="0"/>
              <a:t>implementatie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8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3e Onderzoek:</a:t>
            </a:r>
            <a:br>
              <a:rPr lang="en-GB" dirty="0" smtClean="0"/>
            </a:br>
            <a:r>
              <a:rPr lang="en-GB" dirty="0" err="1" smtClean="0"/>
              <a:t>Implementatie</a:t>
            </a:r>
            <a:r>
              <a:rPr lang="en-GB" dirty="0" smtClean="0"/>
              <a:t> van EBP</a:t>
            </a:r>
            <a:endParaRPr lang="en-GB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13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787268"/>
            <a:ext cx="3049200" cy="72000"/>
          </a:xfrm>
          <a:prstGeom prst="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3047600" y="6787268"/>
            <a:ext cx="3049200" cy="72000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095200" y="6787268"/>
            <a:ext cx="3049200" cy="72000"/>
          </a:xfrm>
          <a:prstGeom prst="rect">
            <a:avLst/>
          </a:prstGeom>
          <a:solidFill>
            <a:srgbClr val="84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9142800" y="6787268"/>
            <a:ext cx="3049200" cy="72000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 voorstellen….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Henriëtte Smid-Nanninga, MSc</a:t>
            </a:r>
          </a:p>
          <a:p>
            <a:r>
              <a:rPr lang="nl-NL" dirty="0"/>
              <a:t>Jessica Cramer-Kruit, </a:t>
            </a:r>
            <a:r>
              <a:rPr lang="nl-NL" dirty="0" smtClean="0"/>
              <a:t>MSc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 smtClean="0"/>
              <a:t>Adviseurs</a:t>
            </a:r>
            <a:r>
              <a:rPr lang="en-GB" dirty="0" smtClean="0"/>
              <a:t> </a:t>
            </a:r>
            <a:r>
              <a:rPr lang="en-GB" dirty="0" err="1" smtClean="0"/>
              <a:t>Wetenschap</a:t>
            </a:r>
            <a:r>
              <a:rPr lang="en-GB" dirty="0" smtClean="0"/>
              <a:t>, </a:t>
            </a:r>
            <a:r>
              <a:rPr lang="en-GB" dirty="0" err="1" smtClean="0"/>
              <a:t>aandachtsgebied</a:t>
            </a:r>
            <a:r>
              <a:rPr lang="en-GB" dirty="0" smtClean="0"/>
              <a:t> EBP en Onderzoek in Verpleegkundig en </a:t>
            </a:r>
            <a:r>
              <a:rPr lang="en-GB" dirty="0" err="1" smtClean="0"/>
              <a:t>Paramedisch</a:t>
            </a:r>
            <a:r>
              <a:rPr lang="en-GB" dirty="0" smtClean="0"/>
              <a:t> </a:t>
            </a:r>
            <a:r>
              <a:rPr lang="en-GB" dirty="0" err="1" smtClean="0"/>
              <a:t>Domein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Mail: </a:t>
            </a:r>
            <a:r>
              <a:rPr lang="en-GB" dirty="0" smtClean="0">
                <a:hlinkClick r:id="rId3"/>
              </a:rPr>
              <a:t>ebp@mzh.nl</a:t>
            </a:r>
            <a:r>
              <a:rPr lang="en-GB" dirty="0" smtClean="0"/>
              <a:t>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" name="Tijdelijke aanduiding voor inhoud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6438207" y="365125"/>
            <a:ext cx="5181600" cy="3084483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235" y="3951793"/>
            <a:ext cx="3100427" cy="257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Implementatie</a:t>
            </a:r>
            <a:endParaRPr lang="en-GB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Doel</a:t>
            </a:r>
            <a:r>
              <a:rPr lang="en-GB" dirty="0" smtClean="0"/>
              <a:t>: </a:t>
            </a:r>
          </a:p>
          <a:p>
            <a:pPr marL="0" indent="0">
              <a:buNone/>
            </a:pPr>
            <a:r>
              <a:rPr lang="en-GB" dirty="0" err="1" smtClean="0"/>
              <a:t>Inzicht</a:t>
            </a:r>
            <a:r>
              <a:rPr lang="en-GB" dirty="0" smtClean="0"/>
              <a:t> </a:t>
            </a:r>
            <a:r>
              <a:rPr lang="en-GB" dirty="0" err="1" smtClean="0"/>
              <a:t>verkrijgen</a:t>
            </a:r>
            <a:r>
              <a:rPr lang="en-GB" dirty="0" smtClean="0"/>
              <a:t> in </a:t>
            </a:r>
            <a:r>
              <a:rPr lang="en-GB" dirty="0" err="1" smtClean="0"/>
              <a:t>welke</a:t>
            </a:r>
            <a:r>
              <a:rPr lang="en-GB" dirty="0" smtClean="0"/>
              <a:t> </a:t>
            </a:r>
            <a:r>
              <a:rPr lang="en-GB" dirty="0" err="1" smtClean="0"/>
              <a:t>factoren</a:t>
            </a:r>
            <a:r>
              <a:rPr lang="en-GB" dirty="0" smtClean="0"/>
              <a:t>, </a:t>
            </a:r>
            <a:r>
              <a:rPr lang="en-GB" dirty="0" err="1" smtClean="0"/>
              <a:t>gezien</a:t>
            </a:r>
            <a:r>
              <a:rPr lang="en-GB" dirty="0" smtClean="0"/>
              <a:t> </a:t>
            </a:r>
            <a:r>
              <a:rPr lang="en-GB" dirty="0" err="1" smtClean="0"/>
              <a:t>vanuit</a:t>
            </a:r>
            <a:r>
              <a:rPr lang="en-GB" dirty="0" smtClean="0"/>
              <a:t> het </a:t>
            </a:r>
            <a:r>
              <a:rPr lang="en-GB" dirty="0" err="1" smtClean="0"/>
              <a:t>verpleegkundigen</a:t>
            </a:r>
            <a:r>
              <a:rPr lang="en-GB" dirty="0"/>
              <a:t> </a:t>
            </a:r>
            <a:r>
              <a:rPr lang="en-GB" dirty="0" smtClean="0"/>
              <a:t>die EBP-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err="1" smtClean="0"/>
              <a:t>hebben</a:t>
            </a:r>
            <a:r>
              <a:rPr lang="en-GB" dirty="0" smtClean="0"/>
              <a:t> </a:t>
            </a:r>
            <a:r>
              <a:rPr lang="en-GB" dirty="0" err="1" smtClean="0"/>
              <a:t>verricht</a:t>
            </a:r>
            <a:r>
              <a:rPr lang="en-GB" dirty="0" smtClean="0"/>
              <a:t>, het EBP-</a:t>
            </a:r>
            <a:r>
              <a:rPr lang="en-GB" dirty="0" err="1" smtClean="0"/>
              <a:t>implementatieproces</a:t>
            </a:r>
            <a:r>
              <a:rPr lang="en-GB" dirty="0" smtClean="0"/>
              <a:t> </a:t>
            </a:r>
            <a:r>
              <a:rPr lang="en-GB" dirty="0" err="1" smtClean="0"/>
              <a:t>belemmeren</a:t>
            </a:r>
            <a:r>
              <a:rPr lang="en-GB" dirty="0" smtClean="0"/>
              <a:t> of </a:t>
            </a:r>
            <a:r>
              <a:rPr lang="en-GB" dirty="0" err="1" smtClean="0"/>
              <a:t>bevorderen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 smtClean="0"/>
              <a:t>Kwalitatief</a:t>
            </a:r>
            <a:r>
              <a:rPr lang="en-GB" dirty="0" smtClean="0"/>
              <a:t> 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r>
              <a:rPr lang="en-GB" dirty="0" err="1" smtClean="0"/>
              <a:t>middels</a:t>
            </a:r>
            <a:r>
              <a:rPr lang="en-GB" dirty="0" smtClean="0"/>
              <a:t> interviews.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Resultaten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Persoonlijk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</a:t>
            </a:r>
            <a:r>
              <a:rPr lang="en-GB" dirty="0" err="1" smtClean="0"/>
              <a:t>verpleegkundigen</a:t>
            </a:r>
            <a:r>
              <a:rPr lang="en-GB" dirty="0" smtClean="0"/>
              <a:t>:</a:t>
            </a:r>
          </a:p>
          <a:p>
            <a:r>
              <a:rPr lang="en-GB" dirty="0" err="1" smtClean="0"/>
              <a:t>Leiderschap</a:t>
            </a:r>
            <a:r>
              <a:rPr lang="en-GB" dirty="0" smtClean="0"/>
              <a:t> is </a:t>
            </a:r>
            <a:r>
              <a:rPr lang="en-GB" dirty="0" err="1" smtClean="0"/>
              <a:t>nodig</a:t>
            </a:r>
            <a:endParaRPr lang="en-GB" dirty="0" smtClean="0"/>
          </a:p>
          <a:p>
            <a:r>
              <a:rPr lang="en-GB" dirty="0" err="1" smtClean="0"/>
              <a:t>Onwetendheid</a:t>
            </a:r>
            <a:r>
              <a:rPr lang="en-GB" dirty="0" smtClean="0"/>
              <a:t> </a:t>
            </a:r>
            <a:r>
              <a:rPr lang="en-GB" dirty="0" err="1" smtClean="0"/>
              <a:t>welke</a:t>
            </a:r>
            <a:r>
              <a:rPr lang="en-GB" dirty="0" smtClean="0"/>
              <a:t> </a:t>
            </a:r>
            <a:r>
              <a:rPr lang="en-GB" dirty="0" err="1" smtClean="0"/>
              <a:t>paden</a:t>
            </a:r>
            <a:r>
              <a:rPr lang="en-GB" dirty="0" smtClean="0"/>
              <a:t> </a:t>
            </a:r>
            <a:r>
              <a:rPr lang="en-GB" dirty="0" err="1" smtClean="0"/>
              <a:t>genomen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</a:t>
            </a:r>
            <a:r>
              <a:rPr lang="en-GB" dirty="0" err="1" smtClean="0"/>
              <a:t>worden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Communicatieniveau</a:t>
            </a:r>
            <a:r>
              <a:rPr lang="en-GB" dirty="0" smtClean="0"/>
              <a:t>:</a:t>
            </a:r>
          </a:p>
          <a:p>
            <a:r>
              <a:rPr lang="en-GB" dirty="0" err="1"/>
              <a:t>Samenwerking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smtClean="0"/>
              <a:t>disciplines en </a:t>
            </a:r>
            <a:r>
              <a:rPr lang="en-GB" dirty="0" err="1" smtClean="0"/>
              <a:t>afdelingen</a:t>
            </a:r>
            <a:r>
              <a:rPr lang="en-GB" dirty="0" smtClean="0"/>
              <a:t> </a:t>
            </a:r>
            <a:r>
              <a:rPr lang="en-GB" dirty="0"/>
              <a:t>is </a:t>
            </a:r>
            <a:r>
              <a:rPr lang="en-GB" dirty="0" err="1" smtClean="0"/>
              <a:t>ingewikkeld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 smtClean="0"/>
              <a:t>Organisatieniveau</a:t>
            </a:r>
            <a:r>
              <a:rPr lang="en-GB" dirty="0" smtClean="0"/>
              <a:t>:</a:t>
            </a:r>
          </a:p>
          <a:p>
            <a:r>
              <a:rPr lang="en-GB" dirty="0" err="1" smtClean="0"/>
              <a:t>Ondersteuning</a:t>
            </a:r>
            <a:r>
              <a:rPr lang="en-GB" dirty="0" smtClean="0"/>
              <a:t> </a:t>
            </a:r>
            <a:r>
              <a:rPr lang="en-GB" dirty="0" err="1" smtClean="0"/>
              <a:t>bij</a:t>
            </a:r>
            <a:r>
              <a:rPr lang="en-GB" dirty="0" smtClean="0"/>
              <a:t> </a:t>
            </a:r>
            <a:r>
              <a:rPr lang="en-GB" dirty="0" err="1" smtClean="0"/>
              <a:t>implementatie</a:t>
            </a:r>
            <a:r>
              <a:rPr lang="en-GB" dirty="0" smtClean="0"/>
              <a:t> </a:t>
            </a:r>
            <a:r>
              <a:rPr lang="en-GB" dirty="0" err="1" smtClean="0"/>
              <a:t>vanuit</a:t>
            </a:r>
            <a:r>
              <a:rPr lang="en-GB" dirty="0" smtClean="0"/>
              <a:t> </a:t>
            </a:r>
            <a:r>
              <a:rPr lang="en-GB" dirty="0" err="1" smtClean="0"/>
              <a:t>organisatie</a:t>
            </a:r>
            <a:r>
              <a:rPr lang="en-GB" dirty="0" smtClean="0"/>
              <a:t> </a:t>
            </a:r>
            <a:r>
              <a:rPr lang="en-GB" dirty="0" err="1" smtClean="0"/>
              <a:t>wordt</a:t>
            </a:r>
            <a:r>
              <a:rPr lang="en-GB" dirty="0" smtClean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onvoldoende</a:t>
            </a:r>
            <a:r>
              <a:rPr lang="en-GB" dirty="0" smtClean="0"/>
              <a:t> </a:t>
            </a:r>
            <a:r>
              <a:rPr lang="en-GB" dirty="0" err="1" smtClean="0"/>
              <a:t>ervaren</a:t>
            </a:r>
            <a:endParaRPr lang="en-GB" dirty="0"/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9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Conclusie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Meer </a:t>
            </a:r>
            <a:r>
              <a:rPr lang="en-GB" dirty="0" err="1" smtClean="0"/>
              <a:t>ondersteuning</a:t>
            </a:r>
            <a:r>
              <a:rPr lang="en-GB" dirty="0" smtClean="0"/>
              <a:t> </a:t>
            </a:r>
            <a:r>
              <a:rPr lang="en-GB" dirty="0" err="1" smtClean="0"/>
              <a:t>nodig</a:t>
            </a:r>
            <a:r>
              <a:rPr lang="en-GB" dirty="0" smtClean="0"/>
              <a:t> </a:t>
            </a:r>
            <a:r>
              <a:rPr lang="en-GB" dirty="0" err="1" smtClean="0"/>
              <a:t>bij</a:t>
            </a:r>
            <a:r>
              <a:rPr lang="en-GB" dirty="0" smtClean="0"/>
              <a:t> </a:t>
            </a:r>
            <a:r>
              <a:rPr lang="en-GB" dirty="0" err="1" smtClean="0"/>
              <a:t>implementatie</a:t>
            </a:r>
            <a:r>
              <a:rPr lang="en-GB" dirty="0" smtClean="0"/>
              <a:t> </a:t>
            </a:r>
            <a:r>
              <a:rPr lang="en-GB" dirty="0" err="1" smtClean="0"/>
              <a:t>vanuit</a:t>
            </a:r>
            <a:r>
              <a:rPr lang="en-GB" dirty="0" smtClean="0"/>
              <a:t> </a:t>
            </a:r>
            <a:r>
              <a:rPr lang="en-GB" dirty="0" err="1" smtClean="0"/>
              <a:t>organisatie</a:t>
            </a:r>
            <a:r>
              <a:rPr lang="en-GB" dirty="0" smtClean="0"/>
              <a:t>: </a:t>
            </a:r>
            <a:r>
              <a:rPr lang="en-GB" dirty="0" err="1" smtClean="0"/>
              <a:t>implementatieproces</a:t>
            </a:r>
            <a:r>
              <a:rPr lang="en-GB" dirty="0" smtClean="0"/>
              <a:t> en </a:t>
            </a:r>
            <a:r>
              <a:rPr lang="en-GB" dirty="0" err="1" smtClean="0"/>
              <a:t>tijd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Stimulerende</a:t>
            </a:r>
            <a:r>
              <a:rPr lang="en-GB" dirty="0" smtClean="0"/>
              <a:t> </a:t>
            </a:r>
            <a:r>
              <a:rPr lang="en-GB" dirty="0" err="1" smtClean="0"/>
              <a:t>cultuur</a:t>
            </a:r>
            <a:r>
              <a:rPr lang="en-GB" dirty="0" smtClean="0"/>
              <a:t> </a:t>
            </a:r>
            <a:r>
              <a:rPr lang="en-GB" dirty="0" err="1" smtClean="0"/>
              <a:t>afdeling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Verpleegkundig </a:t>
            </a:r>
            <a:r>
              <a:rPr lang="en-GB" dirty="0" err="1" smtClean="0"/>
              <a:t>leiderschap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5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brug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….. </a:t>
            </a:r>
            <a:r>
              <a:rPr lang="en-GB" smtClean="0"/>
              <a:t>Peter Hoegen!</a:t>
            </a:r>
            <a:endParaRPr lang="en-GB" dirty="0"/>
          </a:p>
        </p:txBody>
      </p:sp>
      <p:pic>
        <p:nvPicPr>
          <p:cNvPr id="1026" name="Picture 2" descr="steen en beton oud brug, stad infrastructuur 24030797 Vectorkunst bij  Vecteez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27" y="1825625"/>
            <a:ext cx="8395945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745" y="-1"/>
            <a:ext cx="6098255" cy="34439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439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1"/>
            <a:ext cx="6093745" cy="3429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744" y="3429000"/>
            <a:ext cx="6098255" cy="3429001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6787268"/>
            <a:ext cx="3049200" cy="72000"/>
          </a:xfrm>
          <a:prstGeom prst="rect">
            <a:avLst/>
          </a:prstGeom>
          <a:solidFill>
            <a:srgbClr val="DC0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3047600" y="6787268"/>
            <a:ext cx="3049200" cy="72000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6095200" y="6787268"/>
            <a:ext cx="3049200" cy="72000"/>
          </a:xfrm>
          <a:prstGeom prst="rect">
            <a:avLst/>
          </a:prstGeom>
          <a:solidFill>
            <a:srgbClr val="84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9142800" y="6787268"/>
            <a:ext cx="3049200" cy="72000"/>
          </a:xfrm>
          <a:prstGeom prst="rect">
            <a:avLst/>
          </a:prstGeom>
          <a:solidFill>
            <a:srgbClr val="4B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5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1</a:t>
            </a:r>
            <a:r>
              <a:rPr lang="nl-NL" baseline="30000" dirty="0" smtClean="0"/>
              <a:t>e</a:t>
            </a:r>
            <a:r>
              <a:rPr lang="nl-NL" dirty="0" smtClean="0"/>
              <a:t> onderzoek: Leercurve verpleegkundigen in EBP onderwijs</a:t>
            </a:r>
          </a:p>
          <a:p>
            <a:endParaRPr lang="nl-NL" dirty="0" smtClean="0"/>
          </a:p>
          <a:p>
            <a:r>
              <a:rPr lang="nl-NL" dirty="0" smtClean="0"/>
              <a:t>2</a:t>
            </a:r>
            <a:r>
              <a:rPr lang="nl-NL" baseline="30000" dirty="0" smtClean="0"/>
              <a:t>e</a:t>
            </a:r>
            <a:r>
              <a:rPr lang="nl-NL" dirty="0" smtClean="0"/>
              <a:t> onderzoek: Wat levert EBP op?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3</a:t>
            </a:r>
            <a:r>
              <a:rPr lang="nl-NL" baseline="30000" dirty="0" smtClean="0"/>
              <a:t>e</a:t>
            </a:r>
            <a:r>
              <a:rPr lang="nl-NL" dirty="0" smtClean="0"/>
              <a:t> onderzoek: Implementatie EBP resultaten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Voorgeschiedenis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17480"/>
          </a:xfrm>
        </p:spPr>
        <p:txBody>
          <a:bodyPr/>
          <a:lstStyle/>
          <a:p>
            <a:r>
              <a:rPr lang="en-GB" dirty="0" err="1" smtClean="0"/>
              <a:t>Sinds</a:t>
            </a:r>
            <a:r>
              <a:rPr lang="en-GB" dirty="0" smtClean="0"/>
              <a:t> 2011 EBP training in het Martini </a:t>
            </a:r>
            <a:r>
              <a:rPr lang="en-GB" dirty="0" err="1" smtClean="0"/>
              <a:t>Ziekenhuis</a:t>
            </a:r>
            <a:r>
              <a:rPr lang="en-GB" dirty="0" smtClean="0"/>
              <a:t> (6-7 </a:t>
            </a:r>
            <a:r>
              <a:rPr lang="en-GB" dirty="0" err="1" smtClean="0"/>
              <a:t>dagen</a:t>
            </a:r>
            <a:r>
              <a:rPr lang="en-GB" dirty="0" smtClean="0"/>
              <a:t>)</a:t>
            </a:r>
          </a:p>
          <a:p>
            <a:r>
              <a:rPr lang="en-GB" dirty="0" smtClean="0"/>
              <a:t>In 2018 </a:t>
            </a:r>
            <a:r>
              <a:rPr lang="en-GB" dirty="0" err="1" smtClean="0"/>
              <a:t>publicatie</a:t>
            </a:r>
            <a:r>
              <a:rPr lang="en-GB" dirty="0" smtClean="0"/>
              <a:t>: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 2018 start </a:t>
            </a:r>
            <a:r>
              <a:rPr lang="en-GB" dirty="0" err="1" smtClean="0"/>
              <a:t>uitrol</a:t>
            </a:r>
            <a:r>
              <a:rPr lang="en-GB" dirty="0" smtClean="0"/>
              <a:t> </a:t>
            </a:r>
            <a:r>
              <a:rPr lang="en-GB" dirty="0" err="1" smtClean="0"/>
              <a:t>functiedifferentiatie</a:t>
            </a:r>
            <a:r>
              <a:rPr lang="en-GB" dirty="0" smtClean="0"/>
              <a:t>: modules </a:t>
            </a:r>
            <a:r>
              <a:rPr lang="en-GB" dirty="0" err="1" smtClean="0"/>
              <a:t>vpk</a:t>
            </a:r>
            <a:r>
              <a:rPr lang="en-GB" dirty="0" smtClean="0"/>
              <a:t>. </a:t>
            </a:r>
            <a:r>
              <a:rPr lang="en-GB" dirty="0" err="1" smtClean="0"/>
              <a:t>Leiderschap</a:t>
            </a:r>
            <a:r>
              <a:rPr lang="en-GB" dirty="0" smtClean="0"/>
              <a:t>, </a:t>
            </a:r>
            <a:r>
              <a:rPr lang="en-GB" dirty="0" err="1" smtClean="0"/>
              <a:t>klinisch</a:t>
            </a:r>
            <a:r>
              <a:rPr lang="en-GB" dirty="0" smtClean="0"/>
              <a:t> </a:t>
            </a:r>
            <a:r>
              <a:rPr lang="en-GB" dirty="0" err="1" smtClean="0"/>
              <a:t>redeneren</a:t>
            </a:r>
            <a:r>
              <a:rPr lang="en-GB" dirty="0" smtClean="0"/>
              <a:t>, coaching en EBP</a:t>
            </a:r>
          </a:p>
          <a:p>
            <a:r>
              <a:rPr lang="en-GB" dirty="0" smtClean="0"/>
              <a:t>In 2018 EBP-module van 3 </a:t>
            </a:r>
            <a:r>
              <a:rPr lang="en-GB" dirty="0" err="1" smtClean="0"/>
              <a:t>dagen</a:t>
            </a:r>
            <a:endParaRPr lang="en-GB" dirty="0" smtClean="0"/>
          </a:p>
          <a:p>
            <a:r>
              <a:rPr lang="en-GB" dirty="0" smtClean="0"/>
              <a:t>In 2019 EBP-module van 4 </a:t>
            </a:r>
            <a:r>
              <a:rPr lang="en-GB" dirty="0" err="1" smtClean="0"/>
              <a:t>dagen</a:t>
            </a: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80" y="2630815"/>
            <a:ext cx="6230219" cy="18004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693773"/>
            <a:ext cx="1304657" cy="10851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084" y="1130529"/>
            <a:ext cx="2334796" cy="19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1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Leercurve</a:t>
            </a:r>
            <a:r>
              <a:rPr lang="en-GB" dirty="0" smtClean="0"/>
              <a:t> van </a:t>
            </a:r>
            <a:r>
              <a:rPr lang="en-GB" dirty="0" err="1" smtClean="0"/>
              <a:t>verpleegkundigen</a:t>
            </a:r>
            <a:r>
              <a:rPr lang="en-GB" dirty="0" smtClean="0"/>
              <a:t> in </a:t>
            </a:r>
            <a:r>
              <a:rPr lang="en-GB" dirty="0" err="1" smtClean="0"/>
              <a:t>een</a:t>
            </a:r>
            <a:r>
              <a:rPr lang="en-GB" dirty="0" smtClean="0"/>
              <a:t> 4-daagse EBP-training</a:t>
            </a:r>
            <a:endParaRPr lang="en-GB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Leercurve</a:t>
            </a:r>
            <a:r>
              <a:rPr lang="en-GB" dirty="0" smtClean="0"/>
              <a:t>: </a:t>
            </a:r>
            <a:r>
              <a:rPr lang="en-GB" dirty="0" err="1" smtClean="0"/>
              <a:t>doel</a:t>
            </a:r>
            <a:r>
              <a:rPr lang="en-GB" dirty="0" smtClean="0"/>
              <a:t> </a:t>
            </a:r>
            <a:r>
              <a:rPr lang="en-GB" dirty="0" err="1" smtClean="0"/>
              <a:t>onderzoek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Het effect op de </a:t>
            </a:r>
            <a:r>
              <a:rPr lang="en-GB" dirty="0" err="1" smtClean="0"/>
              <a:t>leercurve</a:t>
            </a:r>
            <a:r>
              <a:rPr lang="en-GB" dirty="0"/>
              <a:t> </a:t>
            </a:r>
            <a:r>
              <a:rPr lang="en-GB" dirty="0" err="1" smtClean="0"/>
              <a:t>meten</a:t>
            </a:r>
            <a:r>
              <a:rPr lang="en-GB" dirty="0" smtClean="0"/>
              <a:t> </a:t>
            </a:r>
            <a:r>
              <a:rPr lang="en-GB" dirty="0" err="1" smtClean="0"/>
              <a:t>onder</a:t>
            </a:r>
            <a:r>
              <a:rPr lang="en-GB" dirty="0" smtClean="0"/>
              <a:t> </a:t>
            </a:r>
            <a:r>
              <a:rPr lang="en-GB" dirty="0"/>
              <a:t>bachelor </a:t>
            </a:r>
            <a:r>
              <a:rPr lang="en-GB" dirty="0" err="1" smtClean="0"/>
              <a:t>verpleegkundigen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en </a:t>
            </a:r>
            <a:r>
              <a:rPr lang="en-GB" dirty="0" err="1" smtClean="0"/>
              <a:t>na</a:t>
            </a:r>
            <a:r>
              <a:rPr lang="en-GB" dirty="0" smtClean="0"/>
              <a:t> de </a:t>
            </a:r>
            <a:r>
              <a:rPr lang="en-GB" dirty="0" err="1" smtClean="0"/>
              <a:t>introductie</a:t>
            </a:r>
            <a:r>
              <a:rPr lang="en-GB" dirty="0" smtClean="0"/>
              <a:t> van </a:t>
            </a:r>
            <a:r>
              <a:rPr lang="en-GB" dirty="0" err="1" smtClean="0"/>
              <a:t>een</a:t>
            </a:r>
            <a:r>
              <a:rPr lang="en-GB" dirty="0" smtClean="0"/>
              <a:t> 4-daagse EBP-training op </a:t>
            </a:r>
            <a:r>
              <a:rPr lang="en-GB" dirty="0" err="1" smtClean="0"/>
              <a:t>kennis</a:t>
            </a:r>
            <a:r>
              <a:rPr lang="en-GB" dirty="0" smtClean="0"/>
              <a:t>, </a:t>
            </a:r>
            <a:r>
              <a:rPr lang="en-GB" dirty="0" err="1" smtClean="0"/>
              <a:t>houding</a:t>
            </a:r>
            <a:r>
              <a:rPr lang="en-GB" dirty="0" smtClean="0"/>
              <a:t> en </a:t>
            </a:r>
            <a:r>
              <a:rPr lang="en-GB" dirty="0" err="1" smtClean="0"/>
              <a:t>barrières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971" y="3637288"/>
            <a:ext cx="6230219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178,165 Skills Icon Images, Stock Photos &amp; Vector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57" y="3293737"/>
            <a:ext cx="1131640" cy="12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Leercurve: Methode</a:t>
            </a:r>
            <a:endParaRPr lang="en-GB" dirty="0"/>
          </a:p>
        </p:txBody>
      </p:sp>
      <p:pic>
        <p:nvPicPr>
          <p:cNvPr id="9" name="Tijdelijke aanduiding voor inhou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013" y="5910263"/>
            <a:ext cx="8985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995363" cy="9953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499" y="1476626"/>
            <a:ext cx="1369917" cy="120942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10" y="3272590"/>
            <a:ext cx="1127629" cy="112762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2294020" y="1917032"/>
            <a:ext cx="271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Maart 2019-Oktober 2020</a:t>
            </a:r>
            <a:endParaRPr lang="en-GB" dirty="0"/>
          </a:p>
        </p:txBody>
      </p:sp>
      <p:sp>
        <p:nvSpPr>
          <p:cNvPr id="19" name="Tekstvak 18"/>
          <p:cNvSpPr txBox="1"/>
          <p:nvPr/>
        </p:nvSpPr>
        <p:spPr>
          <a:xfrm>
            <a:off x="7571871" y="1917032"/>
            <a:ext cx="406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Multiple cohort: 38 verpleegkundigen, </a:t>
            </a:r>
          </a:p>
          <a:p>
            <a:r>
              <a:rPr lang="nl-NL" dirty="0" smtClean="0"/>
              <a:t>&gt; 2 jaar HBO-V afgerond</a:t>
            </a:r>
            <a:endParaRPr lang="en-GB" dirty="0"/>
          </a:p>
        </p:txBody>
      </p:sp>
      <p:sp>
        <p:nvSpPr>
          <p:cNvPr id="20" name="Tekstvak 19"/>
          <p:cNvSpPr txBox="1"/>
          <p:nvPr/>
        </p:nvSpPr>
        <p:spPr>
          <a:xfrm>
            <a:off x="2294020" y="3578919"/>
            <a:ext cx="271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Pre-post test design gebruik makend van de</a:t>
            </a:r>
          </a:p>
          <a:p>
            <a:r>
              <a:rPr lang="nl-NL" dirty="0" smtClean="0"/>
              <a:t>DMF, </a:t>
            </a:r>
            <a:r>
              <a:rPr lang="nl-NL" dirty="0" err="1" smtClean="0"/>
              <a:t>McColl</a:t>
            </a:r>
            <a:r>
              <a:rPr lang="nl-NL" dirty="0" smtClean="0"/>
              <a:t> en Barrier </a:t>
            </a:r>
            <a:r>
              <a:rPr lang="nl-NL" dirty="0" err="1" smtClean="0"/>
              <a:t>scale</a:t>
            </a:r>
            <a:endParaRPr lang="en-GB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4012" y="3102815"/>
            <a:ext cx="784810" cy="784810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7571872" y="3582165"/>
            <a:ext cx="357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Kennis, vaardigheden, barrières </a:t>
            </a:r>
            <a:endParaRPr lang="en-GB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Leercurve: resultaten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98" y="1466991"/>
            <a:ext cx="5762156" cy="288103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5390102" y="95202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toegenomen</a:t>
            </a:r>
            <a:r>
              <a:rPr lang="en-US" dirty="0" smtClean="0"/>
              <a:t> DMF score was </a:t>
            </a:r>
            <a:r>
              <a:rPr lang="en-US" dirty="0" err="1" smtClean="0"/>
              <a:t>zichtbaar</a:t>
            </a:r>
            <a:r>
              <a:rPr lang="en-US" dirty="0" smtClean="0"/>
              <a:t> in de follow up </a:t>
            </a:r>
            <a:r>
              <a:rPr lang="en-US" dirty="0" err="1" smtClean="0"/>
              <a:t>bij</a:t>
            </a:r>
            <a:r>
              <a:rPr lang="en-US" dirty="0" smtClean="0"/>
              <a:t> 34 </a:t>
            </a:r>
            <a:r>
              <a:rPr lang="en-US" dirty="0" err="1" smtClean="0"/>
              <a:t>deelnemers</a:t>
            </a:r>
            <a:r>
              <a:rPr lang="en-US" dirty="0" smtClean="0"/>
              <a:t>. De </a:t>
            </a:r>
            <a:r>
              <a:rPr lang="en-US" dirty="0" err="1" smtClean="0"/>
              <a:t>gemiddelde</a:t>
            </a:r>
            <a:r>
              <a:rPr lang="en-US" dirty="0" smtClean="0"/>
              <a:t> baseline DMF score was 50,44 (SD21.44) en is significant </a:t>
            </a:r>
            <a:r>
              <a:rPr lang="en-US" dirty="0" err="1" smtClean="0"/>
              <a:t>toegenomen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score van 68.26 (SD=18.94) (p=.00026, BI= -27.06- -8.57)</a:t>
            </a:r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  <p:pic>
        <p:nvPicPr>
          <p:cNvPr id="4" name="Picture 2" descr="DMF total score grafiek Engels pre-post t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608" y="2429352"/>
            <a:ext cx="59626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9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Leercurve</a:t>
            </a:r>
            <a:r>
              <a:rPr lang="en-GB" dirty="0" smtClean="0"/>
              <a:t>: </a:t>
            </a:r>
            <a:r>
              <a:rPr lang="en-GB" dirty="0" err="1" smtClean="0"/>
              <a:t>resultaten</a:t>
            </a:r>
            <a:r>
              <a:rPr lang="en-GB" dirty="0" smtClean="0"/>
              <a:t> </a:t>
            </a:r>
            <a:r>
              <a:rPr lang="en-GB" dirty="0" err="1" smtClean="0"/>
              <a:t>barrières</a:t>
            </a:r>
            <a:r>
              <a:rPr lang="en-GB" dirty="0" smtClean="0"/>
              <a:t> en </a:t>
            </a:r>
            <a:r>
              <a:rPr lang="en-GB" dirty="0" err="1" smtClean="0"/>
              <a:t>facilitatoren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 smtClean="0"/>
              <a:t>Barrières</a:t>
            </a:r>
            <a:r>
              <a:rPr lang="en-GB" dirty="0" smtClean="0"/>
              <a:t>: </a:t>
            </a:r>
          </a:p>
          <a:p>
            <a:r>
              <a:rPr lang="en-GB" dirty="0" err="1" smtClean="0"/>
              <a:t>Tijd</a:t>
            </a:r>
            <a:r>
              <a:rPr lang="en-GB" dirty="0" smtClean="0"/>
              <a:t> om </a:t>
            </a:r>
            <a:r>
              <a:rPr lang="en-GB" dirty="0" err="1" smtClean="0"/>
              <a:t>artikelen</a:t>
            </a:r>
            <a:r>
              <a:rPr lang="en-GB" dirty="0" smtClean="0"/>
              <a:t> te </a:t>
            </a:r>
            <a:r>
              <a:rPr lang="en-GB" dirty="0" err="1" smtClean="0"/>
              <a:t>lezen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Tijd</a:t>
            </a:r>
            <a:r>
              <a:rPr lang="en-GB" dirty="0" smtClean="0"/>
              <a:t> om te </a:t>
            </a:r>
            <a:r>
              <a:rPr lang="en-GB" dirty="0" err="1" smtClean="0"/>
              <a:t>implementeren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Engels </a:t>
            </a:r>
            <a:r>
              <a:rPr lang="en-GB" dirty="0" err="1" smtClean="0"/>
              <a:t>lezen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 smtClean="0"/>
              <a:t>Facilitatoren</a:t>
            </a:r>
            <a:r>
              <a:rPr lang="en-GB" dirty="0" smtClean="0"/>
              <a:t>: </a:t>
            </a:r>
          </a:p>
          <a:p>
            <a:r>
              <a:rPr lang="en-GB" dirty="0" err="1" smtClean="0"/>
              <a:t>Professionele</a:t>
            </a:r>
            <a:r>
              <a:rPr lang="en-GB" dirty="0" smtClean="0"/>
              <a:t> support</a:t>
            </a:r>
          </a:p>
          <a:p>
            <a:endParaRPr lang="en-GB" dirty="0" smtClean="0"/>
          </a:p>
          <a:p>
            <a:r>
              <a:rPr lang="en-GB" dirty="0" err="1" smtClean="0"/>
              <a:t>Tijd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Samenwerking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Kwaliteit</a:t>
            </a:r>
            <a:r>
              <a:rPr lang="en-GB" dirty="0" smtClean="0"/>
              <a:t> van </a:t>
            </a:r>
            <a:r>
              <a:rPr lang="en-GB" dirty="0" err="1" smtClean="0"/>
              <a:t>zorg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Geld </a:t>
            </a:r>
          </a:p>
          <a:p>
            <a:endParaRPr lang="en-GB" dirty="0" smtClean="0"/>
          </a:p>
          <a:p>
            <a:r>
              <a:rPr lang="en-GB" dirty="0" err="1" smtClean="0"/>
              <a:t>Implementatie</a:t>
            </a:r>
            <a:r>
              <a:rPr lang="en-GB" dirty="0" smtClean="0"/>
              <a:t> van </a:t>
            </a:r>
            <a:r>
              <a:rPr lang="en-GB" dirty="0" err="1" smtClean="0"/>
              <a:t>resultaten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68" y="5702086"/>
            <a:ext cx="130465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58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Powerpoint sjabloon" id="{1EAB1A9E-FF17-4069-B07F-1635B5BFD6D3}" vid="{393BA2DF-24D1-45FF-9C4F-F3ABAF3EF715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 Powerpoint sjabloon</Template>
  <TotalTime>504</TotalTime>
  <Words>553</Words>
  <Application>Microsoft Office PowerPoint</Application>
  <PresentationFormat>Breedbeeld</PresentationFormat>
  <Paragraphs>137</Paragraphs>
  <Slides>24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.AppleSystemUIFont</vt:lpstr>
      <vt:lpstr>Arial</vt:lpstr>
      <vt:lpstr>Calibri</vt:lpstr>
      <vt:lpstr>Kantoorthema</vt:lpstr>
      <vt:lpstr>EBP</vt:lpstr>
      <vt:lpstr>Even voorstellen….</vt:lpstr>
      <vt:lpstr>Inhoud</vt:lpstr>
      <vt:lpstr>Voorgeschiedenis</vt:lpstr>
      <vt:lpstr>Leercurve van verpleegkundigen in een 4-daagse EBP-training</vt:lpstr>
      <vt:lpstr>Leercurve: doel onderzoek </vt:lpstr>
      <vt:lpstr>Leercurve: Methode</vt:lpstr>
      <vt:lpstr>Leercurve: resultaten</vt:lpstr>
      <vt:lpstr>Leercurve: resultaten barrières en facilitatoren</vt:lpstr>
      <vt:lpstr>Leercurve: limitaties onderzoek</vt:lpstr>
      <vt:lpstr>2e Onderzoek Opbrengst EBP</vt:lpstr>
      <vt:lpstr>Opbrengst EBP: doel</vt:lpstr>
      <vt:lpstr>Opbrengst EBP: methode</vt:lpstr>
      <vt:lpstr>Opbrengst EBP: resultaten</vt:lpstr>
      <vt:lpstr>Opbrengst EBP: Thema’s</vt:lpstr>
      <vt:lpstr>Opbrengst EBP: limitaties</vt:lpstr>
      <vt:lpstr>Opbrengst EBP: conclusie</vt:lpstr>
      <vt:lpstr>Opbrengst EBP: en toen…..</vt:lpstr>
      <vt:lpstr>3e Onderzoek: Implementatie van EBP</vt:lpstr>
      <vt:lpstr>Implementatie</vt:lpstr>
      <vt:lpstr>Resultaten</vt:lpstr>
      <vt:lpstr>Conclusie</vt:lpstr>
      <vt:lpstr>Een brug naar….. Peter Hoegen!</vt:lpstr>
      <vt:lpstr>PowerPoint-presentatie</vt:lpstr>
    </vt:vector>
  </TitlesOfParts>
  <Company>Martini Ziekenhuis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EBP</dc:title>
  <dc:creator>Smid - Nanninga, Henriëtte</dc:creator>
  <cp:lastModifiedBy>Smid - Nanninga, Henriëtte</cp:lastModifiedBy>
  <cp:revision>21</cp:revision>
  <dcterms:created xsi:type="dcterms:W3CDTF">2024-02-07T09:01:02Z</dcterms:created>
  <dcterms:modified xsi:type="dcterms:W3CDTF">2024-03-07T07:35:03Z</dcterms:modified>
</cp:coreProperties>
</file>